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0"/>
  </p:notesMasterIdLst>
  <p:handoutMasterIdLst>
    <p:handoutMasterId r:id="rId11"/>
  </p:handoutMasterIdLst>
  <p:sldIdLst>
    <p:sldId id="398" r:id="rId2"/>
    <p:sldId id="351" r:id="rId3"/>
    <p:sldId id="421" r:id="rId4"/>
    <p:sldId id="423" r:id="rId5"/>
    <p:sldId id="426" r:id="rId6"/>
    <p:sldId id="422" r:id="rId7"/>
    <p:sldId id="428" r:id="rId8"/>
    <p:sldId id="427" r:id="rId9"/>
  </p:sldIdLst>
  <p:sldSz cx="9906000" cy="6858000" type="A4"/>
  <p:notesSz cx="6797675" cy="9926638"/>
  <p:defaultTextStyle>
    <a:defPPr marL="0" marR="0" indent="0" algn="l" defTabSz="603504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88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61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1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150876" algn="ctr" defTabSz="361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1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301752" algn="ctr" defTabSz="361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1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452628" algn="ctr" defTabSz="361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1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603504" algn="ctr" defTabSz="361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1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754380" algn="ctr" defTabSz="361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1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905256" algn="ctr" defTabSz="361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1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056132" algn="ctr" defTabSz="361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1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207008" algn="ctr" defTabSz="361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1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369" userDrawn="1">
          <p15:clr>
            <a:srgbClr val="A4A3A4"/>
          </p15:clr>
        </p15:guide>
        <p15:guide id="4" pos="2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Santos" initials="M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789"/>
    <a:srgbClr val="314B76"/>
    <a:srgbClr val="0F192C"/>
    <a:srgbClr val="2C436A"/>
    <a:srgbClr val="293F65"/>
    <a:srgbClr val="3F5E94"/>
    <a:srgbClr val="101A2E"/>
    <a:srgbClr val="1B2A46"/>
    <a:srgbClr val="182842"/>
    <a:srgbClr val="192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7" autoAdjust="0"/>
    <p:restoredTop sz="94915" autoAdjust="0"/>
  </p:normalViewPr>
  <p:slideViewPr>
    <p:cSldViewPr snapToGrid="0">
      <p:cViewPr varScale="1">
        <p:scale>
          <a:sx n="109" d="100"/>
          <a:sy n="109" d="100"/>
        </p:scale>
        <p:origin x="1842" y="96"/>
      </p:cViewPr>
      <p:guideLst>
        <p:guide orient="horz" pos="2160"/>
        <p:guide pos="3120"/>
        <p:guide orient="horz" pos="369"/>
        <p:guide pos="2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99477-D68A-794F-945B-A20B8AB06CA2}" type="datetimeFigureOut">
              <a:rPr lang="es-ES" smtClean="0"/>
              <a:pPr/>
              <a:t>02/07/2022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8856E-5AC1-7A4A-955C-ECD69BC6B47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287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815080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01752" latinLnBrk="0">
      <a:lnSpc>
        <a:spcPct val="117999"/>
      </a:lnSpc>
      <a:defRPr sz="1452">
        <a:latin typeface="Helvetica Neue"/>
        <a:ea typeface="Helvetica Neue"/>
        <a:cs typeface="Helvetica Neue"/>
        <a:sym typeface="Helvetica Neue"/>
      </a:defRPr>
    </a:lvl1pPr>
    <a:lvl2pPr indent="150876" defTabSz="301752" latinLnBrk="0">
      <a:lnSpc>
        <a:spcPct val="117999"/>
      </a:lnSpc>
      <a:defRPr sz="1452">
        <a:latin typeface="Helvetica Neue"/>
        <a:ea typeface="Helvetica Neue"/>
        <a:cs typeface="Helvetica Neue"/>
        <a:sym typeface="Helvetica Neue"/>
      </a:defRPr>
    </a:lvl2pPr>
    <a:lvl3pPr indent="301752" defTabSz="301752" latinLnBrk="0">
      <a:lnSpc>
        <a:spcPct val="117999"/>
      </a:lnSpc>
      <a:defRPr sz="1452">
        <a:latin typeface="Helvetica Neue"/>
        <a:ea typeface="Helvetica Neue"/>
        <a:cs typeface="Helvetica Neue"/>
        <a:sym typeface="Helvetica Neue"/>
      </a:defRPr>
    </a:lvl3pPr>
    <a:lvl4pPr indent="452628" defTabSz="301752" latinLnBrk="0">
      <a:lnSpc>
        <a:spcPct val="117999"/>
      </a:lnSpc>
      <a:defRPr sz="1452">
        <a:latin typeface="Helvetica Neue"/>
        <a:ea typeface="Helvetica Neue"/>
        <a:cs typeface="Helvetica Neue"/>
        <a:sym typeface="Helvetica Neue"/>
      </a:defRPr>
    </a:lvl4pPr>
    <a:lvl5pPr indent="603504" defTabSz="301752" latinLnBrk="0">
      <a:lnSpc>
        <a:spcPct val="117999"/>
      </a:lnSpc>
      <a:defRPr sz="1452">
        <a:latin typeface="Helvetica Neue"/>
        <a:ea typeface="Helvetica Neue"/>
        <a:cs typeface="Helvetica Neue"/>
        <a:sym typeface="Helvetica Neue"/>
      </a:defRPr>
    </a:lvl5pPr>
    <a:lvl6pPr indent="754380" defTabSz="301752" latinLnBrk="0">
      <a:lnSpc>
        <a:spcPct val="117999"/>
      </a:lnSpc>
      <a:defRPr sz="1452">
        <a:latin typeface="Helvetica Neue"/>
        <a:ea typeface="Helvetica Neue"/>
        <a:cs typeface="Helvetica Neue"/>
        <a:sym typeface="Helvetica Neue"/>
      </a:defRPr>
    </a:lvl6pPr>
    <a:lvl7pPr indent="905256" defTabSz="301752" latinLnBrk="0">
      <a:lnSpc>
        <a:spcPct val="117999"/>
      </a:lnSpc>
      <a:defRPr sz="1452">
        <a:latin typeface="Helvetica Neue"/>
        <a:ea typeface="Helvetica Neue"/>
        <a:cs typeface="Helvetica Neue"/>
        <a:sym typeface="Helvetica Neue"/>
      </a:defRPr>
    </a:lvl7pPr>
    <a:lvl8pPr indent="1056132" defTabSz="301752" latinLnBrk="0">
      <a:lnSpc>
        <a:spcPct val="117999"/>
      </a:lnSpc>
      <a:defRPr sz="1452">
        <a:latin typeface="Helvetica Neue"/>
        <a:ea typeface="Helvetica Neue"/>
        <a:cs typeface="Helvetica Neue"/>
        <a:sym typeface="Helvetica Neue"/>
      </a:defRPr>
    </a:lvl8pPr>
    <a:lvl9pPr indent="1207008" defTabSz="301752" latinLnBrk="0">
      <a:lnSpc>
        <a:spcPct val="117999"/>
      </a:lnSpc>
      <a:defRPr sz="1452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 descr="photoPortada.png"/>
          <p:cNvPicPr preferRelativeResize="0"/>
          <p:nvPr/>
        </p:nvPicPr>
        <p:blipFill rotWithShape="1">
          <a:blip r:embed="rId2">
            <a:alphaModFix/>
          </a:blip>
          <a:srcRect l="9429" r="9429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8382" y="1983365"/>
            <a:ext cx="4269237" cy="919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56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17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8" r="14912"/>
          <a:stretch/>
        </p:blipFill>
        <p:spPr>
          <a:xfrm>
            <a:off x="0" y="9525"/>
            <a:ext cx="9906000" cy="6848475"/>
          </a:xfrm>
          <a:prstGeom prst="rect">
            <a:avLst/>
          </a:prstGeom>
        </p:spPr>
      </p:pic>
      <p:pic>
        <p:nvPicPr>
          <p:cNvPr id="4" name="image2.png">
            <a:extLst>
              <a:ext uri="{FF2B5EF4-FFF2-40B4-BE49-F238E27FC236}">
                <a16:creationId xmlns:a16="http://schemas.microsoft.com/office/drawing/2014/main" id="{AF115F42-B9A2-6244-99AC-969AA7040E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616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"/>
            <a:ext cx="1088100" cy="6876900"/>
          </a:xfrm>
          <a:prstGeom prst="rect">
            <a:avLst/>
          </a:prstGeom>
        </p:spPr>
      </p:pic>
      <p:pic>
        <p:nvPicPr>
          <p:cNvPr id="4" name="image2.png">
            <a:extLst>
              <a:ext uri="{FF2B5EF4-FFF2-40B4-BE49-F238E27FC236}">
                <a16:creationId xmlns:a16="http://schemas.microsoft.com/office/drawing/2014/main" id="{5AC33E98-B1E3-094E-B85C-6BEE6F826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2026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"/>
            <a:ext cx="1088100" cy="68769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64C6BF91-BE9A-A547-B7C0-635A15D9B4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100" y="2703094"/>
            <a:ext cx="6843788" cy="4014145"/>
          </a:xfrm>
          <a:prstGeom prst="rect">
            <a:avLst/>
          </a:prstGeom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4DBCE23F-9648-874D-9DD7-860FE2D51D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2379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37" t="-139" r="-18637" b="139"/>
          <a:stretch/>
        </p:blipFill>
        <p:spPr>
          <a:xfrm>
            <a:off x="-13777" y="1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5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utterstock_115900960 copia.jpg"/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937964" cy="6858000"/>
          </a:xfrm>
          <a:prstGeom prst="rect">
            <a:avLst/>
          </a:prstGeom>
          <a:ln w="3175">
            <a:miter lim="400000"/>
          </a:ln>
        </p:spPr>
      </p:pic>
      <p:pic>
        <p:nvPicPr>
          <p:cNvPr id="2" name="Imagen 1" descr="07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36" t="-1432" r="-18736" b="1432"/>
          <a:stretch/>
        </p:blipFill>
        <p:spPr>
          <a:xfrm>
            <a:off x="-1679" y="-26460"/>
            <a:ext cx="12192000" cy="1847850"/>
          </a:xfrm>
          <a:prstGeom prst="rect">
            <a:avLst/>
          </a:prstGeom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4449C497-9DF9-9E45-AD32-BF6B82E6F05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133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07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36" t="-1432" r="-18736" b="1432"/>
          <a:stretch/>
        </p:blipFill>
        <p:spPr>
          <a:xfrm>
            <a:off x="-1679" y="-26460"/>
            <a:ext cx="12192000" cy="1847850"/>
          </a:xfrm>
          <a:prstGeom prst="rect">
            <a:avLst/>
          </a:prstGeom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4449C497-9DF9-9E45-AD32-BF6B82E6F0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1016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2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25" r="11425"/>
          <a:stretch/>
        </p:blipFill>
        <p:spPr>
          <a:xfrm>
            <a:off x="-1" y="1084845"/>
            <a:ext cx="9906001" cy="4200525"/>
          </a:xfrm>
          <a:prstGeom prst="rect">
            <a:avLst/>
          </a:prstGeom>
        </p:spPr>
      </p:pic>
      <p:pic>
        <p:nvPicPr>
          <p:cNvPr id="4" name="image2.png">
            <a:extLst>
              <a:ext uri="{FF2B5EF4-FFF2-40B4-BE49-F238E27FC236}">
                <a16:creationId xmlns:a16="http://schemas.microsoft.com/office/drawing/2014/main" id="{E85E7661-C984-1347-9634-14BD59C12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20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36" r="11914"/>
          <a:stretch/>
        </p:blipFill>
        <p:spPr>
          <a:xfrm>
            <a:off x="0" y="9525"/>
            <a:ext cx="9906000" cy="684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1121" y="6354612"/>
            <a:ext cx="1112708" cy="281501"/>
          </a:xfrm>
          <a:prstGeom prst="rect">
            <a:avLst/>
          </a:prstGeom>
          <a:ln w="3175">
            <a:miter lim="400000"/>
          </a:ln>
        </p:spPr>
      </p:pic>
      <p:pic>
        <p:nvPicPr>
          <p:cNvPr id="6" name="Imagen 5" descr="11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04" t="-139" r="9445" b="139"/>
          <a:stretch/>
        </p:blipFill>
        <p:spPr>
          <a:xfrm>
            <a:off x="-2" y="1"/>
            <a:ext cx="9906001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30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62"/>
          <a:stretch/>
        </p:blipFill>
        <p:spPr>
          <a:xfrm>
            <a:off x="0" y="0"/>
            <a:ext cx="9906000" cy="6858065"/>
          </a:xfrm>
          <a:prstGeom prst="rect">
            <a:avLst/>
          </a:prstGeom>
        </p:spPr>
      </p:pic>
      <p:pic>
        <p:nvPicPr>
          <p:cNvPr id="4" name="image2.png">
            <a:extLst>
              <a:ext uri="{FF2B5EF4-FFF2-40B4-BE49-F238E27FC236}">
                <a16:creationId xmlns:a16="http://schemas.microsoft.com/office/drawing/2014/main" id="{34A92D45-432B-C942-9B66-98D45B866A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2338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ortada04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73" r="10680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Shape 162"/>
          <p:cNvSpPr/>
          <p:nvPr userDrawn="1"/>
        </p:nvSpPr>
        <p:spPr>
          <a:xfrm flipH="1">
            <a:off x="1156743" y="2593704"/>
            <a:ext cx="190067" cy="233928"/>
          </a:xfrm>
          <a:prstGeom prst="line">
            <a:avLst/>
          </a:prstGeom>
          <a:ln w="50800">
            <a:solidFill>
              <a:srgbClr val="277EAD"/>
            </a:solidFill>
          </a:ln>
        </p:spPr>
        <p:txBody>
          <a:bodyPr lIns="27859" tIns="27859" rIns="27859" bIns="27859"/>
          <a:lstStyle/>
          <a:p>
            <a:pPr defTabSz="333760"/>
            <a:endParaRPr sz="1287"/>
          </a:p>
        </p:txBody>
      </p:sp>
      <p:pic>
        <p:nvPicPr>
          <p:cNvPr id="7" name="image5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899" y="1063558"/>
            <a:ext cx="4476750" cy="9144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5994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4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2" t="-139" r="14909" b="139"/>
          <a:stretch/>
        </p:blipFill>
        <p:spPr>
          <a:xfrm>
            <a:off x="-16777" y="0"/>
            <a:ext cx="9922777" cy="6848475"/>
          </a:xfrm>
          <a:prstGeom prst="rect">
            <a:avLst/>
          </a:prstGeom>
        </p:spPr>
      </p:pic>
      <p:pic>
        <p:nvPicPr>
          <p:cNvPr id="4" name="image2.png">
            <a:extLst>
              <a:ext uri="{FF2B5EF4-FFF2-40B4-BE49-F238E27FC236}">
                <a16:creationId xmlns:a16="http://schemas.microsoft.com/office/drawing/2014/main" id="{75E9D55B-88BF-754A-ACC6-732D7F0BFE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4152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.png">
            <a:extLst>
              <a:ext uri="{FF2B5EF4-FFF2-40B4-BE49-F238E27FC236}">
                <a16:creationId xmlns:a16="http://schemas.microsoft.com/office/drawing/2014/main" id="{0C066B61-0A8C-C746-BFEC-1CB599AED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9058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03.png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05"/>
            <a:ext cx="2722215" cy="6874200"/>
          </a:xfrm>
          <a:prstGeom prst="rect">
            <a:avLst/>
          </a:prstGeom>
        </p:spPr>
      </p:pic>
      <p:pic>
        <p:nvPicPr>
          <p:cNvPr id="4" name="image2.png">
            <a:extLst>
              <a:ext uri="{FF2B5EF4-FFF2-40B4-BE49-F238E27FC236}">
                <a16:creationId xmlns:a16="http://schemas.microsoft.com/office/drawing/2014/main" id="{4A8F5994-2959-2148-90C2-BAEA6E4B31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20268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30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617"/>
          <a:stretch/>
        </p:blipFill>
        <p:spPr>
          <a:xfrm>
            <a:off x="-16209" y="1"/>
            <a:ext cx="9922209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37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20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48" t="-139" r="12302" b="139"/>
          <a:stretch/>
        </p:blipFill>
        <p:spPr>
          <a:xfrm>
            <a:off x="0" y="0"/>
            <a:ext cx="9906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9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"/>
            <a:ext cx="1088100" cy="68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0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 descr="photoClient.png"/>
          <p:cNvPicPr preferRelativeResize="0"/>
          <p:nvPr/>
        </p:nvPicPr>
        <p:blipFill rotWithShape="1">
          <a:blip r:embed="rId2">
            <a:alphaModFix/>
          </a:blip>
          <a:srcRect t="23756" b="23756"/>
          <a:stretch/>
        </p:blipFill>
        <p:spPr>
          <a:xfrm>
            <a:off x="1" y="1"/>
            <a:ext cx="9906000" cy="359965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>
            <a:spLocks/>
          </p:cNvSpPr>
          <p:nvPr/>
        </p:nvSpPr>
        <p:spPr>
          <a:xfrm>
            <a:off x="0" y="12561"/>
            <a:ext cx="9906000" cy="3600000"/>
          </a:xfrm>
          <a:prstGeom prst="rect">
            <a:avLst/>
          </a:prstGeom>
          <a:gradFill>
            <a:gsLst>
              <a:gs pos="0">
                <a:srgbClr val="01568F">
                  <a:alpha val="0"/>
                </a:srgbClr>
              </a:gs>
              <a:gs pos="100000">
                <a:srgbClr val="152E5F">
                  <a:alpha val="8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41275" tIns="41275" rIns="41275" bIns="41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67" b="0" i="0" u="none" strike="noStrike" cap="none">
              <a:solidFill>
                <a:srgbClr val="7480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85480CEC-C904-974B-B4C6-427DEB0118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554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4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572" b="-193"/>
          <a:stretch/>
        </p:blipFill>
        <p:spPr>
          <a:xfrm>
            <a:off x="0" y="0"/>
            <a:ext cx="12197819" cy="6852149"/>
          </a:xfrm>
          <a:prstGeom prst="rect">
            <a:avLst/>
          </a:prstGeom>
        </p:spPr>
      </p:pic>
      <p:pic>
        <p:nvPicPr>
          <p:cNvPr id="15" name="image2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199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1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50" r="-18750"/>
          <a:stretch/>
        </p:blipFill>
        <p:spPr>
          <a:xfrm>
            <a:off x="0" y="0"/>
            <a:ext cx="12192000" cy="1457325"/>
          </a:xfrm>
          <a:prstGeom prst="rect">
            <a:avLst/>
          </a:prstGeom>
        </p:spPr>
      </p:pic>
      <p:pic>
        <p:nvPicPr>
          <p:cNvPr id="4" name="image2.png">
            <a:extLst>
              <a:ext uri="{FF2B5EF4-FFF2-40B4-BE49-F238E27FC236}">
                <a16:creationId xmlns:a16="http://schemas.microsoft.com/office/drawing/2014/main" id="{18C55274-2AEA-9A4E-B62C-EE8C15851D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729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09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45" t="-2819" r="-19045" b="2819"/>
          <a:stretch/>
        </p:blipFill>
        <p:spPr>
          <a:xfrm>
            <a:off x="-1" y="-27384"/>
            <a:ext cx="12236450" cy="971550"/>
          </a:xfrm>
          <a:prstGeom prst="rect">
            <a:avLst/>
          </a:prstGeom>
        </p:spPr>
      </p:pic>
      <p:pic>
        <p:nvPicPr>
          <p:cNvPr id="6" name="image2.png">
            <a:extLst>
              <a:ext uri="{FF2B5EF4-FFF2-40B4-BE49-F238E27FC236}">
                <a16:creationId xmlns:a16="http://schemas.microsoft.com/office/drawing/2014/main" id="{19023B92-7D8F-A546-8E64-BED87CE3A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58306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03.png">
            <a:extLst>
              <a:ext uri="{FF2B5EF4-FFF2-40B4-BE49-F238E27FC236}">
                <a16:creationId xmlns:a16="http://schemas.microsoft.com/office/drawing/2014/main" id="{8BC7A32E-57ED-3049-86D2-4D6F4C59A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95800" y="1447800"/>
            <a:ext cx="914400" cy="9906000"/>
          </a:xfrm>
          <a:prstGeom prst="rect">
            <a:avLst/>
          </a:prstGeom>
        </p:spPr>
      </p:pic>
      <p:pic>
        <p:nvPicPr>
          <p:cNvPr id="6" name="image2.png">
            <a:extLst>
              <a:ext uri="{FF2B5EF4-FFF2-40B4-BE49-F238E27FC236}">
                <a16:creationId xmlns:a16="http://schemas.microsoft.com/office/drawing/2014/main" id="{67C4B7BC-709A-3E40-B3F5-8FF84CB6B4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6363577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924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03.png">
            <a:extLst>
              <a:ext uri="{FF2B5EF4-FFF2-40B4-BE49-F238E27FC236}">
                <a16:creationId xmlns:a16="http://schemas.microsoft.com/office/drawing/2014/main" id="{8BC7A32E-57ED-3049-86D2-4D6F4C59A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95800" y="1447800"/>
            <a:ext cx="914400" cy="9906000"/>
          </a:xfrm>
          <a:prstGeom prst="rect">
            <a:avLst/>
          </a:prstGeom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596E3476-B7FB-A542-AD85-2F15D204EB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02" y="276543"/>
            <a:ext cx="1115568" cy="224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465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03.png">
            <a:extLst>
              <a:ext uri="{FF2B5EF4-FFF2-40B4-BE49-F238E27FC236}">
                <a16:creationId xmlns:a16="http://schemas.microsoft.com/office/drawing/2014/main" id="{8BC7A32E-57ED-3049-86D2-4D6F4C59A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773227" y="1725227"/>
            <a:ext cx="359546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2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45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32" r:id="rId2"/>
    <p:sldLayoutId id="2147483856" r:id="rId3"/>
    <p:sldLayoutId id="2147483833" r:id="rId4"/>
    <p:sldLayoutId id="2147483834" r:id="rId5"/>
    <p:sldLayoutId id="2147483853" r:id="rId6"/>
    <p:sldLayoutId id="2147483858" r:id="rId7"/>
    <p:sldLayoutId id="2147483852" r:id="rId8"/>
    <p:sldLayoutId id="2147483857" r:id="rId9"/>
    <p:sldLayoutId id="2147483835" r:id="rId10"/>
    <p:sldLayoutId id="2147483836" r:id="rId11"/>
    <p:sldLayoutId id="2147483851" r:id="rId12"/>
    <p:sldLayoutId id="2147483837" r:id="rId13"/>
    <p:sldLayoutId id="2147483838" r:id="rId14"/>
    <p:sldLayoutId id="2147483854" r:id="rId15"/>
    <p:sldLayoutId id="2147483839" r:id="rId16"/>
    <p:sldLayoutId id="2147483840" r:id="rId17"/>
    <p:sldLayoutId id="2147483841" r:id="rId18"/>
    <p:sldLayoutId id="2147483842" r:id="rId19"/>
    <p:sldLayoutId id="2147483843" r:id="rId20"/>
    <p:sldLayoutId id="2147483844" r:id="rId21"/>
    <p:sldLayoutId id="2147483846" r:id="rId22"/>
    <p:sldLayoutId id="2147483847" r:id="rId23"/>
    <p:sldLayoutId id="2147483830" r:id="rId24"/>
    <p:sldLayoutId id="2147483859" r:id="rId25"/>
  </p:sldLayoutIdLst>
  <p:txStyles>
    <p:titleStyle>
      <a:lvl1pPr algn="l" rtl="0" fontAlgn="base">
        <a:spcBef>
          <a:spcPct val="0"/>
        </a:spcBef>
        <a:spcAft>
          <a:spcPct val="0"/>
        </a:spcAft>
        <a:defRPr sz="2600" kern="1200">
          <a:solidFill>
            <a:schemeClr val="bg1"/>
          </a:solidFill>
          <a:latin typeface="Gotham Bold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600">
          <a:solidFill>
            <a:srgbClr val="959595"/>
          </a:solidFill>
          <a:latin typeface="Source Sans Pro Light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600">
          <a:solidFill>
            <a:srgbClr val="959595"/>
          </a:solidFill>
          <a:latin typeface="Source Sans Pro Light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600">
          <a:solidFill>
            <a:srgbClr val="959595"/>
          </a:solidFill>
          <a:latin typeface="Source Sans Pro Light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600">
          <a:solidFill>
            <a:srgbClr val="959595"/>
          </a:solidFill>
          <a:latin typeface="Source Sans Pro Light" pitchFamily="34" charset="0"/>
        </a:defRPr>
      </a:lvl5pPr>
      <a:lvl6pPr marL="371481" algn="l" rtl="0" fontAlgn="base">
        <a:spcBef>
          <a:spcPct val="0"/>
        </a:spcBef>
        <a:spcAft>
          <a:spcPct val="0"/>
        </a:spcAft>
        <a:defRPr sz="2600">
          <a:solidFill>
            <a:srgbClr val="959595"/>
          </a:solidFill>
          <a:latin typeface="Source Sans Pro Light" pitchFamily="34" charset="0"/>
        </a:defRPr>
      </a:lvl6pPr>
      <a:lvl7pPr marL="742962" algn="l" rtl="0" fontAlgn="base">
        <a:spcBef>
          <a:spcPct val="0"/>
        </a:spcBef>
        <a:spcAft>
          <a:spcPct val="0"/>
        </a:spcAft>
        <a:defRPr sz="2600">
          <a:solidFill>
            <a:srgbClr val="959595"/>
          </a:solidFill>
          <a:latin typeface="Source Sans Pro Light" pitchFamily="34" charset="0"/>
        </a:defRPr>
      </a:lvl7pPr>
      <a:lvl8pPr marL="1114443" algn="l" rtl="0" fontAlgn="base">
        <a:spcBef>
          <a:spcPct val="0"/>
        </a:spcBef>
        <a:spcAft>
          <a:spcPct val="0"/>
        </a:spcAft>
        <a:defRPr sz="2600">
          <a:solidFill>
            <a:srgbClr val="959595"/>
          </a:solidFill>
          <a:latin typeface="Source Sans Pro Light" pitchFamily="34" charset="0"/>
        </a:defRPr>
      </a:lvl8pPr>
      <a:lvl9pPr marL="1485924" algn="l" rtl="0" fontAlgn="base">
        <a:spcBef>
          <a:spcPct val="0"/>
        </a:spcBef>
        <a:spcAft>
          <a:spcPct val="0"/>
        </a:spcAft>
        <a:defRPr sz="2600">
          <a:solidFill>
            <a:srgbClr val="959595"/>
          </a:solidFill>
          <a:latin typeface="Source Sans Pro Light" pitchFamily="34" charset="0"/>
        </a:defRPr>
      </a:lvl9pPr>
    </p:titleStyle>
    <p:bodyStyle>
      <a:lvl1pPr marL="278611" indent="-278611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138" kern="1200">
          <a:solidFill>
            <a:srgbClr val="A6A6A6"/>
          </a:solidFill>
          <a:latin typeface="+mn-lt"/>
          <a:ea typeface="+mn-ea"/>
          <a:cs typeface="+mn-cs"/>
        </a:defRPr>
      </a:lvl1pPr>
      <a:lvl2pPr marL="603656" indent="-232175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975" kern="1200">
          <a:solidFill>
            <a:srgbClr val="A6A6A6"/>
          </a:solidFill>
          <a:latin typeface="+mn-lt"/>
          <a:ea typeface="+mn-ea"/>
          <a:cs typeface="+mn-cs"/>
        </a:defRPr>
      </a:lvl2pPr>
      <a:lvl3pPr marL="928702" indent="-18574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894" kern="1200">
          <a:solidFill>
            <a:srgbClr val="A6A6A6"/>
          </a:solidFill>
          <a:latin typeface="+mn-lt"/>
          <a:ea typeface="+mn-ea"/>
          <a:cs typeface="+mn-cs"/>
        </a:defRPr>
      </a:lvl3pPr>
      <a:lvl4pPr marL="1300184" indent="-18574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812" kern="1200">
          <a:solidFill>
            <a:srgbClr val="A6A6A6"/>
          </a:solidFill>
          <a:latin typeface="+mn-lt"/>
          <a:ea typeface="+mn-ea"/>
          <a:cs typeface="+mn-cs"/>
        </a:defRPr>
      </a:lvl4pPr>
      <a:lvl5pPr marL="1671664" indent="-18574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812" kern="1200">
          <a:solidFill>
            <a:srgbClr val="A6A6A6"/>
          </a:solidFill>
          <a:latin typeface="+mn-lt"/>
          <a:ea typeface="+mn-ea"/>
          <a:cs typeface="+mn-cs"/>
        </a:defRPr>
      </a:lvl5pPr>
      <a:lvl6pPr marL="2043145" indent="-185740" algn="l" defTabSz="742962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626" indent="-185740" algn="l" defTabSz="742962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6107" indent="-185740" algn="l" defTabSz="742962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588" indent="-185740" algn="l" defTabSz="742962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62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81" algn="l" defTabSz="742962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62" algn="l" defTabSz="742962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43" algn="l" defTabSz="742962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24" algn="l" defTabSz="742962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405" algn="l" defTabSz="742962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86" algn="l" defTabSz="742962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66" algn="l" defTabSz="742962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48" algn="l" defTabSz="742962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-api-miax-jog4ew3z3q-ew.a.run.app/docs" TargetMode="External"/><Relationship Id="rId2" Type="http://schemas.openxmlformats.org/officeDocument/2006/relationships/hyperlink" Target="https://gitlab.com/miax/competi_algoritmos/-/tree/master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ront-jog4ew3z3q-ew.a.run.app/logi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44C8DE6-0011-5044-8E39-4A55FE301D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6" y="2701925"/>
            <a:ext cx="4373880" cy="1454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9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65"/>
          <p:cNvSpPr/>
          <p:nvPr/>
        </p:nvSpPr>
        <p:spPr>
          <a:xfrm>
            <a:off x="1053737" y="2235051"/>
            <a:ext cx="7393577" cy="2387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9021" tIns="29021" rIns="29021" bIns="29021" anchor="ctr">
            <a:spAutoFit/>
          </a:bodyPr>
          <a:lstStyle/>
          <a:p>
            <a:pPr defTabSz="557221">
              <a:lnSpc>
                <a:spcPct val="90000"/>
              </a:lnSpc>
              <a:tabLst>
                <a:tab pos="1693957" algn="l"/>
              </a:tabLst>
              <a:defRPr sz="2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ES" sz="2194" dirty="0">
              <a:solidFill>
                <a:srgbClr val="277EAD"/>
              </a:solidFill>
              <a:latin typeface="Century Gothic" panose="020B0502020202020204" pitchFamily="34" charset="0"/>
            </a:endParaRPr>
          </a:p>
          <a:p>
            <a:pPr defTabSz="557221">
              <a:lnSpc>
                <a:spcPct val="90000"/>
              </a:lnSpc>
              <a:tabLst>
                <a:tab pos="1693957" algn="l"/>
              </a:tabLst>
              <a:defRPr sz="2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s-ES" sz="3656" dirty="0">
                <a:latin typeface="Century Gothic" panose="020B0502020202020204" pitchFamily="34" charset="0"/>
              </a:rPr>
              <a:t>Práctica de Algoritmos de Inversión</a:t>
            </a:r>
          </a:p>
          <a:p>
            <a:pPr defTabSz="557221">
              <a:lnSpc>
                <a:spcPct val="90000"/>
              </a:lnSpc>
              <a:tabLst>
                <a:tab pos="1693957" algn="l"/>
              </a:tabLst>
              <a:defRPr sz="2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s-ES" sz="3656" dirty="0">
              <a:latin typeface="Century Gothic" panose="020B0502020202020204" pitchFamily="34" charset="0"/>
            </a:endParaRPr>
          </a:p>
          <a:p>
            <a:pPr defTabSz="557221">
              <a:lnSpc>
                <a:spcPct val="90000"/>
              </a:lnSpc>
              <a:tabLst>
                <a:tab pos="1693957" algn="l"/>
              </a:tabLst>
              <a:defRPr sz="2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s-ES" sz="3656" dirty="0">
                <a:latin typeface="Century Gothic" panose="020B0502020202020204" pitchFamily="34" charset="0"/>
              </a:rPr>
              <a:t>Plataforma de Social Trading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55" y="2216935"/>
            <a:ext cx="3252743" cy="7577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88" y="1030036"/>
            <a:ext cx="1926720" cy="62682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46" y="3716384"/>
            <a:ext cx="1941262" cy="481834"/>
          </a:xfrm>
          <a:prstGeom prst="rect">
            <a:avLst/>
          </a:prstGeom>
        </p:spPr>
      </p:pic>
      <p:grpSp>
        <p:nvGrpSpPr>
          <p:cNvPr id="21" name="Grupo 20"/>
          <p:cNvGrpSpPr/>
          <p:nvPr/>
        </p:nvGrpSpPr>
        <p:grpSpPr>
          <a:xfrm>
            <a:off x="3361508" y="1553656"/>
            <a:ext cx="2151017" cy="2063931"/>
            <a:chOff x="3622766" y="1750423"/>
            <a:chExt cx="2151017" cy="2063931"/>
          </a:xfrm>
        </p:grpSpPr>
        <p:sp>
          <p:nvSpPr>
            <p:cNvPr id="20" name="Rectángulo redondeado 19"/>
            <p:cNvSpPr/>
            <p:nvPr/>
          </p:nvSpPr>
          <p:spPr>
            <a:xfrm>
              <a:off x="3622766" y="1750423"/>
              <a:ext cx="2151017" cy="206393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0010" y="2339537"/>
              <a:ext cx="1928949" cy="569125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0010" y="3099424"/>
              <a:ext cx="1692356" cy="631071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3926448" y="1816499"/>
              <a:ext cx="15760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000" dirty="0">
                  <a:latin typeface="Century Gothic" panose="020B0502020202020204" pitchFamily="34" charset="0"/>
                </a:rPr>
                <a:t>3*100.000 €</a:t>
              </a:r>
              <a:endParaRPr lang="es-ES" sz="2000" dirty="0"/>
            </a:p>
          </p:txBody>
        </p:sp>
      </p:grpSp>
      <p:cxnSp>
        <p:nvCxnSpPr>
          <p:cNvPr id="28" name="Conector recto 27"/>
          <p:cNvCxnSpPr>
            <a:cxnSpLocks/>
          </p:cNvCxnSpPr>
          <p:nvPr/>
        </p:nvCxnSpPr>
        <p:spPr>
          <a:xfrm>
            <a:off x="2466464" y="1030036"/>
            <a:ext cx="0" cy="3238675"/>
          </a:xfrm>
          <a:prstGeom prst="line">
            <a:avLst/>
          </a:prstGeom>
          <a:ln w="38100">
            <a:solidFill>
              <a:srgbClr val="3A57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echa derecha 28"/>
          <p:cNvSpPr/>
          <p:nvPr/>
        </p:nvSpPr>
        <p:spPr>
          <a:xfrm>
            <a:off x="2654421" y="2330322"/>
            <a:ext cx="513806" cy="481834"/>
          </a:xfrm>
          <a:prstGeom prst="rightArrow">
            <a:avLst/>
          </a:prstGeom>
          <a:solidFill>
            <a:srgbClr val="314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Flecha derecha 29"/>
          <p:cNvSpPr/>
          <p:nvPr/>
        </p:nvSpPr>
        <p:spPr>
          <a:xfrm>
            <a:off x="5650337" y="2354887"/>
            <a:ext cx="513806" cy="481834"/>
          </a:xfrm>
          <a:prstGeom prst="rightArrow">
            <a:avLst/>
          </a:prstGeom>
          <a:solidFill>
            <a:srgbClr val="314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93" y="2330908"/>
            <a:ext cx="1557329" cy="63693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03814B0-EA44-41D5-81E9-A78978E9FF60}"/>
              </a:ext>
            </a:extLst>
          </p:cNvPr>
          <p:cNvSpPr/>
          <p:nvPr/>
        </p:nvSpPr>
        <p:spPr>
          <a:xfrm>
            <a:off x="686995" y="646874"/>
            <a:ext cx="14685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b="1" dirty="0" err="1">
                <a:latin typeface="Calibri" panose="020F0502020204030204" pitchFamily="34" charset="0"/>
              </a:rPr>
              <a:t>End</a:t>
            </a:r>
            <a:r>
              <a:rPr lang="es-ES" sz="1200" b="1" dirty="0">
                <a:latin typeface="Calibri" panose="020F0502020204030204" pitchFamily="34" charset="0"/>
              </a:rPr>
              <a:t> </a:t>
            </a:r>
            <a:r>
              <a:rPr lang="es-ES" sz="1200" b="1" dirty="0" err="1">
                <a:latin typeface="Calibri" panose="020F0502020204030204" pitchFamily="34" charset="0"/>
              </a:rPr>
              <a:t>point</a:t>
            </a:r>
            <a:r>
              <a:rPr lang="es-ES" sz="1200" b="1" dirty="0">
                <a:latin typeface="Calibri" panose="020F0502020204030204" pitchFamily="34" charset="0"/>
              </a:rPr>
              <a:t> BME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86705EC-0B0D-40CC-931C-4FE47A84AAB3}"/>
              </a:ext>
            </a:extLst>
          </p:cNvPr>
          <p:cNvSpPr/>
          <p:nvPr/>
        </p:nvSpPr>
        <p:spPr>
          <a:xfrm>
            <a:off x="7197464" y="1844398"/>
            <a:ext cx="121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b="1" dirty="0" err="1">
                <a:latin typeface="Calibri" panose="020F0502020204030204" pitchFamily="34" charset="0"/>
              </a:rPr>
              <a:t>End</a:t>
            </a:r>
            <a:r>
              <a:rPr lang="es-ES" sz="1200" b="1" dirty="0">
                <a:latin typeface="Calibri" panose="020F0502020204030204" pitchFamily="34" charset="0"/>
              </a:rPr>
              <a:t> </a:t>
            </a:r>
            <a:r>
              <a:rPr lang="es-ES" sz="1200" b="1" dirty="0" err="1">
                <a:latin typeface="Calibri" panose="020F0502020204030204" pitchFamily="34" charset="0"/>
              </a:rPr>
              <a:t>point</a:t>
            </a:r>
            <a:r>
              <a:rPr lang="es-ES" sz="1200" b="1" dirty="0">
                <a:latin typeface="Calibri" panose="020F0502020204030204" pitchFamily="34" charset="0"/>
              </a:rPr>
              <a:t> BME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64CFECF-3073-4D93-8864-ADBCC5502E66}"/>
              </a:ext>
            </a:extLst>
          </p:cNvPr>
          <p:cNvSpPr/>
          <p:nvPr/>
        </p:nvSpPr>
        <p:spPr>
          <a:xfrm>
            <a:off x="203200" y="4355278"/>
            <a:ext cx="2433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dirty="0">
                <a:latin typeface="Calibri" panose="020F0502020204030204" pitchFamily="34" charset="0"/>
              </a:rPr>
              <a:t>BME os proporcionará un maestro de valores y el histórico de datos, por índice y </a:t>
            </a:r>
            <a:r>
              <a:rPr lang="es-ES" sz="1200" dirty="0" err="1">
                <a:latin typeface="Calibri" panose="020F0502020204030204" pitchFamily="34" charset="0"/>
              </a:rPr>
              <a:t>ticker</a:t>
            </a:r>
            <a:endParaRPr lang="es-ES" sz="1200" dirty="0">
              <a:latin typeface="Calibri" panose="020F0502020204030204" pitchFamily="34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949FEF9B-5356-4F08-B0EA-E70A9366585B}"/>
              </a:ext>
            </a:extLst>
          </p:cNvPr>
          <p:cNvSpPr/>
          <p:nvPr/>
        </p:nvSpPr>
        <p:spPr>
          <a:xfrm>
            <a:off x="3168228" y="3747267"/>
            <a:ext cx="2660314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dirty="0">
                <a:latin typeface="Calibri" panose="020F0502020204030204" pitchFamily="34" charset="0"/>
              </a:rPr>
              <a:t>En la fase de evaluación de la práctica, deberás ejecutar diariamente los algoritmos en tu ordenador, mandando a BME solo las órdenes resultantes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200" dirty="0">
                <a:latin typeface="Calibri" panose="020F0502020204030204" pitchFamily="34" charset="0"/>
              </a:rPr>
              <a:t>Debes mandar las órdenes antes de la apertura (</a:t>
            </a:r>
            <a:r>
              <a:rPr lang="es-ES" sz="1200" dirty="0">
                <a:solidFill>
                  <a:schemeClr val="accent6"/>
                </a:solidFill>
                <a:latin typeface="Calibri" panose="020F0502020204030204" pitchFamily="34" charset="0"/>
              </a:rPr>
              <a:t>entre las 7 y las 8:59 de la mañana</a:t>
            </a:r>
            <a:r>
              <a:rPr lang="es-ES" sz="1200" dirty="0">
                <a:latin typeface="Calibri" panose="020F0502020204030204" pitchFamily="34" charset="0"/>
              </a:rPr>
              <a:t>).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1FA3E89-1E52-421A-80E1-2023D38C2750}"/>
              </a:ext>
            </a:extLst>
          </p:cNvPr>
          <p:cNvSpPr/>
          <p:nvPr/>
        </p:nvSpPr>
        <p:spPr>
          <a:xfrm>
            <a:off x="6164143" y="3072063"/>
            <a:ext cx="3465873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b="1" dirty="0">
                <a:latin typeface="Calibri" panose="020F0502020204030204" pitchFamily="34" charset="0"/>
              </a:rPr>
              <a:t>Fase 1: Desarrollo de los algoritmos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200" dirty="0">
                <a:latin typeface="Calibri" panose="020F0502020204030204" pitchFamily="34" charset="0"/>
              </a:rPr>
              <a:t>Hasta el 4/9/2022 podrás desarrollar los algoritmos introduciendo el histórico completo de órdenes. El </a:t>
            </a:r>
            <a:r>
              <a:rPr lang="es-ES" sz="1200" dirty="0" err="1">
                <a:latin typeface="Calibri" panose="020F0502020204030204" pitchFamily="34" charset="0"/>
              </a:rPr>
              <a:t>end</a:t>
            </a:r>
            <a:r>
              <a:rPr lang="es-ES" sz="1200" dirty="0">
                <a:latin typeface="Calibri" panose="020F0502020204030204" pitchFamily="34" charset="0"/>
              </a:rPr>
              <a:t> </a:t>
            </a:r>
            <a:r>
              <a:rPr lang="es-ES" sz="1200" dirty="0" err="1">
                <a:latin typeface="Calibri" panose="020F0502020204030204" pitchFamily="34" charset="0"/>
              </a:rPr>
              <a:t>point</a:t>
            </a:r>
            <a:r>
              <a:rPr lang="es-ES" sz="1200" dirty="0">
                <a:latin typeface="Calibri" panose="020F0502020204030204" pitchFamily="34" charset="0"/>
              </a:rPr>
              <a:t> te devolverá el resultado obtenido y podrás así decidir así si será uno de los 3 candidatos a presentar.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200" dirty="0">
                <a:latin typeface="Calibri" panose="020F0502020204030204" pitchFamily="34" charset="0"/>
              </a:rPr>
              <a:t>El </a:t>
            </a:r>
            <a:r>
              <a:rPr lang="es-ES" sz="1200" dirty="0" err="1">
                <a:latin typeface="Calibri" panose="020F0502020204030204" pitchFamily="34" charset="0"/>
              </a:rPr>
              <a:t>backtesting</a:t>
            </a:r>
            <a:r>
              <a:rPr lang="es-ES" sz="1200" dirty="0">
                <a:latin typeface="Calibri" panose="020F0502020204030204" pitchFamily="34" charset="0"/>
              </a:rPr>
              <a:t> analizará si la orden se hubiera ejecutado o si se hubiera descartado (capital insuficiente, liquidez insuficiente de mercado…)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200" b="1" dirty="0">
                <a:latin typeface="Calibri" panose="020F0502020204030204" pitchFamily="34" charset="0"/>
              </a:rPr>
              <a:t>Fase 2: Evaluación de la práctica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200" dirty="0">
                <a:latin typeface="Calibri" panose="020F0502020204030204" pitchFamily="34" charset="0"/>
              </a:rPr>
              <a:t>A partir del 5/9/2022 ejecutarás el algoritmo en tu ordenador y mandarás únicamente las órdenes del día (no el histórico completo). 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A55A8D2-C011-42D2-BC17-61AE23B56695}"/>
              </a:ext>
            </a:extLst>
          </p:cNvPr>
          <p:cNvSpPr/>
          <p:nvPr/>
        </p:nvSpPr>
        <p:spPr>
          <a:xfrm>
            <a:off x="3593466" y="1204949"/>
            <a:ext cx="17195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b="1" dirty="0">
                <a:latin typeface="Calibri" panose="020F0502020204030204" pitchFamily="34" charset="0"/>
              </a:rPr>
              <a:t>Ejecución del algoritmo</a:t>
            </a:r>
          </a:p>
        </p:txBody>
      </p:sp>
    </p:spTree>
    <p:extLst>
      <p:ext uri="{BB962C8B-B14F-4D97-AF65-F5344CB8AC3E}">
        <p14:creationId xmlns:p14="http://schemas.microsoft.com/office/powerpoint/2010/main" val="145676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3">
            <a:extLst>
              <a:ext uri="{FF2B5EF4-FFF2-40B4-BE49-F238E27FC236}">
                <a16:creationId xmlns:a16="http://schemas.microsoft.com/office/drawing/2014/main" id="{5F06F556-F7B1-4DA0-A175-1C2A4F252A79}"/>
              </a:ext>
            </a:extLst>
          </p:cNvPr>
          <p:cNvSpPr txBox="1">
            <a:spLocks/>
          </p:cNvSpPr>
          <p:nvPr/>
        </p:nvSpPr>
        <p:spPr bwMode="auto">
          <a:xfrm>
            <a:off x="951938" y="408929"/>
            <a:ext cx="7525095" cy="59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3217" tIns="23217" rIns="23217" bIns="23217"/>
          <a:lstStyle/>
          <a:p>
            <a:pPr algn="l" eaLnBrk="1">
              <a:defRPr/>
            </a:pP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Formato</a:t>
            </a:r>
            <a:r>
              <a:rPr lang="en-US" altLang="x-none" sz="2194" dirty="0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 de </a:t>
            </a: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los</a:t>
            </a:r>
            <a:r>
              <a:rPr lang="en-US" altLang="x-none" sz="2194" dirty="0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 </a:t>
            </a: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datos</a:t>
            </a:r>
            <a:r>
              <a:rPr lang="en-US" altLang="x-none" sz="2194" dirty="0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 de entrada</a:t>
            </a:r>
            <a:endParaRPr lang="x-none" altLang="x-none" sz="1600" dirty="0">
              <a:solidFill>
                <a:srgbClr val="003F72"/>
              </a:solidFill>
              <a:latin typeface="Century Gothic" panose="020B0502020202020204" pitchFamily="34" charset="0"/>
              <a:ea typeface="Dosis" charset="0"/>
              <a:cs typeface="GothamBold"/>
              <a:sym typeface="Poppins Medium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2" y="1145384"/>
            <a:ext cx="9505406" cy="214782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5CEA7F-71F0-4029-A65A-A3264118D4A6}"/>
              </a:ext>
            </a:extLst>
          </p:cNvPr>
          <p:cNvSpPr txBox="1"/>
          <p:nvPr/>
        </p:nvSpPr>
        <p:spPr>
          <a:xfrm>
            <a:off x="155622" y="3438973"/>
            <a:ext cx="92397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Calibri" panose="020F0502020204030204" pitchFamily="34" charset="0"/>
              </a:rPr>
              <a:t>En el </a:t>
            </a:r>
            <a:r>
              <a:rPr lang="es-ES" sz="1600" dirty="0" err="1">
                <a:latin typeface="Calibri" panose="020F0502020204030204" pitchFamily="34" charset="0"/>
              </a:rPr>
              <a:t>end</a:t>
            </a:r>
            <a:r>
              <a:rPr lang="es-ES" sz="1600" dirty="0">
                <a:latin typeface="Calibri" panose="020F0502020204030204" pitchFamily="34" charset="0"/>
              </a:rPr>
              <a:t> </a:t>
            </a:r>
            <a:r>
              <a:rPr lang="es-ES" sz="1600" dirty="0" err="1">
                <a:latin typeface="Calibri" panose="020F0502020204030204" pitchFamily="34" charset="0"/>
              </a:rPr>
              <a:t>point</a:t>
            </a:r>
            <a:r>
              <a:rPr lang="es-ES" sz="1600" dirty="0">
                <a:latin typeface="Calibri" panose="020F0502020204030204" pitchFamily="34" charset="0"/>
              </a:rPr>
              <a:t> de BME podréis descargaros diariamente los datos, indicando el índice, el </a:t>
            </a:r>
            <a:r>
              <a:rPr lang="es-ES" sz="1600" dirty="0" err="1">
                <a:latin typeface="Calibri" panose="020F0502020204030204" pitchFamily="34" charset="0"/>
              </a:rPr>
              <a:t>ticker</a:t>
            </a:r>
            <a:r>
              <a:rPr lang="es-ES" sz="1600" dirty="0">
                <a:latin typeface="Calibri" panose="020F0502020204030204" pitchFamily="34" charset="0"/>
              </a:rPr>
              <a:t> y el rango de fechas que necesitéis (con ello obtendréis los datos de todos los activos de dicho índice)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Los datos están homogeneizados, ajustados y sin sesgo de supervivencia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Cuando un activo ha entrado y salido del índice varias veces, lo identificamos con un subíndice. Por ejemplo: SCYR_0 y SCYR_1. Todo esto lo encontraréis en el maestro de valores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Supone un ahorro aproximado de 600 horas de trabajo por índice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u="sng" dirty="0">
                <a:latin typeface="Calibri" panose="020F0502020204030204" pitchFamily="34" charset="0"/>
              </a:rPr>
              <a:t>Únicamente</a:t>
            </a:r>
            <a:r>
              <a:rPr lang="es-ES" sz="1600" dirty="0">
                <a:latin typeface="Calibri" panose="020F0502020204030204" pitchFamily="34" charset="0"/>
              </a:rPr>
              <a:t> se podrán utilizar como </a:t>
            </a:r>
            <a:r>
              <a:rPr lang="es-ES" sz="1600" u="sng" dirty="0">
                <a:latin typeface="Calibri" panose="020F0502020204030204" pitchFamily="34" charset="0"/>
              </a:rPr>
              <a:t>inputs</a:t>
            </a:r>
            <a:r>
              <a:rPr lang="es-ES" sz="1600" dirty="0">
                <a:latin typeface="Calibri" panose="020F0502020204030204" pitchFamily="34" charset="0"/>
              </a:rPr>
              <a:t> del algoritmo los datos </a:t>
            </a:r>
            <a:r>
              <a:rPr lang="es-ES" sz="1600" u="sng" dirty="0">
                <a:latin typeface="Calibri" panose="020F0502020204030204" pitchFamily="34" charset="0"/>
              </a:rPr>
              <a:t>facilitados por BME </a:t>
            </a:r>
            <a:r>
              <a:rPr lang="es-ES" sz="1600" dirty="0">
                <a:latin typeface="Calibri" panose="020F0502020204030204" pitchFamily="34" charset="0"/>
              </a:rPr>
              <a:t>en su </a:t>
            </a:r>
            <a:r>
              <a:rPr lang="es-ES" sz="1600" dirty="0" err="1">
                <a:latin typeface="Calibri" panose="020F0502020204030204" pitchFamily="34" charset="0"/>
              </a:rPr>
              <a:t>end</a:t>
            </a:r>
            <a:r>
              <a:rPr lang="es-ES" sz="1600" dirty="0">
                <a:latin typeface="Calibri" panose="020F0502020204030204" pitchFamily="34" charset="0"/>
              </a:rPr>
              <a:t> </a:t>
            </a:r>
            <a:r>
              <a:rPr lang="es-ES" sz="1600" dirty="0" err="1">
                <a:latin typeface="Calibri" panose="020F0502020204030204" pitchFamily="34" charset="0"/>
              </a:rPr>
              <a:t>point</a:t>
            </a:r>
            <a:endParaRPr lang="es-ES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6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3">
            <a:extLst>
              <a:ext uri="{FF2B5EF4-FFF2-40B4-BE49-F238E27FC236}">
                <a16:creationId xmlns:a16="http://schemas.microsoft.com/office/drawing/2014/main" id="{5F06F556-F7B1-4DA0-A175-1C2A4F252A79}"/>
              </a:ext>
            </a:extLst>
          </p:cNvPr>
          <p:cNvSpPr txBox="1">
            <a:spLocks/>
          </p:cNvSpPr>
          <p:nvPr/>
        </p:nvSpPr>
        <p:spPr bwMode="auto">
          <a:xfrm>
            <a:off x="951938" y="408930"/>
            <a:ext cx="7757953" cy="59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3217" tIns="23217" rIns="23217" bIns="23217"/>
          <a:lstStyle/>
          <a:p>
            <a:pPr algn="l" eaLnBrk="1">
              <a:defRPr/>
            </a:pP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Formato</a:t>
            </a:r>
            <a:r>
              <a:rPr lang="en-US" altLang="x-none" sz="2194" dirty="0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 de los </a:t>
            </a: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datos</a:t>
            </a:r>
            <a:r>
              <a:rPr lang="en-US" altLang="x-none" sz="2194" dirty="0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 de </a:t>
            </a: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salida</a:t>
            </a:r>
            <a:r>
              <a:rPr lang="en-US" altLang="x-none" sz="2194" dirty="0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: </a:t>
            </a: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Algoritmo</a:t>
            </a:r>
            <a:r>
              <a:rPr lang="en-US" altLang="x-none" sz="2194" dirty="0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 </a:t>
            </a: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tipo</a:t>
            </a:r>
            <a:r>
              <a:rPr lang="en-US" altLang="x-none" sz="2194" dirty="0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 </a:t>
            </a:r>
            <a:r>
              <a:rPr lang="es-ES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</a:rPr>
              <a:t>Allocator</a:t>
            </a:r>
            <a:endParaRPr lang="x-none" altLang="x-none" sz="2194" dirty="0">
              <a:solidFill>
                <a:srgbClr val="003F72"/>
              </a:solidFill>
              <a:latin typeface="Century Gothic" panose="020B0502020202020204" pitchFamily="34" charset="0"/>
              <a:ea typeface="Dosis" charset="0"/>
              <a:cs typeface="GothamBold"/>
              <a:sym typeface="Poppins Medium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739"/>
            <a:ext cx="9906000" cy="129759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25293" y="2999524"/>
            <a:ext cx="9185037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latin typeface="Calibri" panose="020F0502020204030204" pitchFamily="34" charset="0"/>
              </a:rPr>
              <a:t>La salida es similar a un índice, o un ETF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Cada día has de indicar el porcentaje de capital en el que quieres estar invertido para cada activo del índice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Si quieres mantener la proporción no hace falta que mandes nada. 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Únicamente debes mandar órdenes </a:t>
            </a:r>
            <a:r>
              <a:rPr lang="es-ES" sz="1600" u="sng" dirty="0">
                <a:latin typeface="Calibri" panose="020F0502020204030204" pitchFamily="34" charset="0"/>
              </a:rPr>
              <a:t>cuando quieras </a:t>
            </a:r>
            <a:r>
              <a:rPr lang="es-ES" sz="1600" u="sng" dirty="0" err="1">
                <a:latin typeface="Calibri" panose="020F0502020204030204" pitchFamily="34" charset="0"/>
              </a:rPr>
              <a:t>rebalancear</a:t>
            </a:r>
            <a:r>
              <a:rPr lang="es-ES" sz="1600" dirty="0">
                <a:latin typeface="Calibri" panose="020F0502020204030204" pitchFamily="34" charset="0"/>
              </a:rPr>
              <a:t>.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Todas las operaciones de venta se realizarán en subasta de apertura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Todas las operaciones de compra se realizarán en subasta de cierre</a:t>
            </a:r>
          </a:p>
        </p:txBody>
      </p:sp>
    </p:spTree>
    <p:extLst>
      <p:ext uri="{BB962C8B-B14F-4D97-AF65-F5344CB8AC3E}">
        <p14:creationId xmlns:p14="http://schemas.microsoft.com/office/powerpoint/2010/main" val="377790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95CEA7F-71F0-4029-A65A-A3264118D4A6}"/>
              </a:ext>
            </a:extLst>
          </p:cNvPr>
          <p:cNvSpPr txBox="1"/>
          <p:nvPr/>
        </p:nvSpPr>
        <p:spPr>
          <a:xfrm>
            <a:off x="295967" y="999619"/>
            <a:ext cx="905239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Calibri" panose="020F0502020204030204" pitchFamily="34" charset="0"/>
              </a:rPr>
              <a:t>El diseño y la programación deben ser individuales (R o Python)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Se deberán entregar 3 algoritmos por alumno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Fechas importantes en la práctica: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</a:rPr>
              <a:t>Entrega del enunciado 2/7/2022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</a:rPr>
              <a:t>Clase de </a:t>
            </a:r>
            <a:r>
              <a:rPr lang="es-ES" sz="1600" dirty="0" err="1">
                <a:latin typeface="Calibri" panose="020F0502020204030204" pitchFamily="34" charset="0"/>
              </a:rPr>
              <a:t>productización</a:t>
            </a:r>
            <a:r>
              <a:rPr lang="es-ES" sz="1600" dirty="0">
                <a:latin typeface="Calibri" panose="020F0502020204030204" pitchFamily="34" charset="0"/>
              </a:rPr>
              <a:t> 8/7/2022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</a:rPr>
              <a:t>Entrega del código de los algoritmos en la plataforma de instituto </a:t>
            </a:r>
            <a:r>
              <a:rPr lang="es-ES" sz="1600" dirty="0">
                <a:solidFill>
                  <a:schemeClr val="accent6"/>
                </a:solidFill>
                <a:latin typeface="Calibri" panose="020F0502020204030204" pitchFamily="34" charset="0"/>
              </a:rPr>
              <a:t>4/9/2022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</a:rPr>
              <a:t>Inicio de la competición </a:t>
            </a:r>
            <a:r>
              <a:rPr lang="es-ES" sz="1600" dirty="0">
                <a:solidFill>
                  <a:schemeClr val="accent6"/>
                </a:solidFill>
                <a:latin typeface="Calibri" panose="020F0502020204030204" pitchFamily="34" charset="0"/>
              </a:rPr>
              <a:t>5/9/2022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>
                <a:latin typeface="Calibri" panose="020F0502020204030204" pitchFamily="34" charset="0"/>
              </a:rPr>
              <a:t>Fin de la competición 31</a:t>
            </a:r>
            <a:r>
              <a:rPr lang="es-ES" sz="1600" dirty="0">
                <a:solidFill>
                  <a:schemeClr val="accent6"/>
                </a:solidFill>
                <a:latin typeface="Calibri" panose="020F0502020204030204" pitchFamily="34" charset="0"/>
              </a:rPr>
              <a:t>/3/2023</a:t>
            </a:r>
          </a:p>
          <a:p>
            <a:pPr algn="just"/>
            <a:endParaRPr lang="es-ES" sz="12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El </a:t>
            </a:r>
            <a:r>
              <a:rPr lang="es-ES" sz="1600" dirty="0">
                <a:solidFill>
                  <a:schemeClr val="accent6"/>
                </a:solidFill>
                <a:latin typeface="Calibri" panose="020F0502020204030204" pitchFamily="34" charset="0"/>
              </a:rPr>
              <a:t>1/4/23</a:t>
            </a:r>
            <a:r>
              <a:rPr lang="es-ES" sz="1600" dirty="0">
                <a:latin typeface="Calibri" panose="020F0502020204030204" pitchFamily="34" charset="0"/>
              </a:rPr>
              <a:t> se analizarán los resultados de cada algoritmo en el conjunto de los 3 índices, ranqueándolos por el ratio de Sharpe (se realizará una campana de Gauss, aprobando el 60% de los alumnos). </a:t>
            </a:r>
          </a:p>
          <a:p>
            <a:pPr algn="just"/>
            <a:endParaRPr lang="es-ES" sz="12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Al finalizar la prueba se ejecutará el código entregado en la plataforma para comprobar que se obtienen las mismas órdenes que se han introducido diariamente en el </a:t>
            </a:r>
            <a:r>
              <a:rPr lang="es-ES" sz="1600" dirty="0" err="1">
                <a:latin typeface="Calibri" panose="020F0502020204030204" pitchFamily="34" charset="0"/>
              </a:rPr>
              <a:t>end</a:t>
            </a:r>
            <a:r>
              <a:rPr lang="es-ES" sz="1600" dirty="0">
                <a:latin typeface="Calibri" panose="020F0502020204030204" pitchFamily="34" charset="0"/>
              </a:rPr>
              <a:t> </a:t>
            </a:r>
            <a:r>
              <a:rPr lang="es-ES" sz="1600" dirty="0" err="1">
                <a:latin typeface="Calibri" panose="020F0502020204030204" pitchFamily="34" charset="0"/>
              </a:rPr>
              <a:t>point</a:t>
            </a:r>
            <a:r>
              <a:rPr lang="es-ES" sz="1600" dirty="0">
                <a:latin typeface="Calibri" panose="020F0502020204030204" pitchFamily="34" charset="0"/>
              </a:rPr>
              <a:t>. En caso de no coincidir, el algoritmo será descartado, considerándose “no entregado”.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5F06F556-F7B1-4DA0-A175-1C2A4F252A79}"/>
              </a:ext>
            </a:extLst>
          </p:cNvPr>
          <p:cNvSpPr txBox="1">
            <a:spLocks/>
          </p:cNvSpPr>
          <p:nvPr/>
        </p:nvSpPr>
        <p:spPr bwMode="auto">
          <a:xfrm>
            <a:off x="951938" y="408929"/>
            <a:ext cx="7525095" cy="59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3217" tIns="23217" rIns="23217" bIns="23217"/>
          <a:lstStyle/>
          <a:p>
            <a:pPr algn="l" eaLnBrk="1">
              <a:defRPr/>
            </a:pP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Reglas</a:t>
            </a:r>
            <a:r>
              <a:rPr lang="en-US" altLang="x-none" sz="2194" dirty="0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 de la </a:t>
            </a: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práctica</a:t>
            </a:r>
            <a:endParaRPr lang="x-none" altLang="x-none" sz="1600" dirty="0">
              <a:solidFill>
                <a:srgbClr val="003F72"/>
              </a:solidFill>
              <a:latin typeface="Century Gothic" panose="020B0502020202020204" pitchFamily="34" charset="0"/>
              <a:ea typeface="Dosis" charset="0"/>
              <a:cs typeface="GothamBold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19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95CEA7F-71F0-4029-A65A-A3264118D4A6}"/>
              </a:ext>
            </a:extLst>
          </p:cNvPr>
          <p:cNvSpPr txBox="1"/>
          <p:nvPr/>
        </p:nvSpPr>
        <p:spPr>
          <a:xfrm>
            <a:off x="287174" y="999619"/>
            <a:ext cx="9052392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Calibri" panose="020F0502020204030204" pitchFamily="34" charset="0"/>
              </a:rPr>
              <a:t>Los algoritmos </a:t>
            </a:r>
            <a:r>
              <a:rPr lang="es-ES" sz="1600" u="sng" dirty="0">
                <a:latin typeface="Calibri" panose="020F0502020204030204" pitchFamily="34" charset="0"/>
              </a:rPr>
              <a:t>deben contener</a:t>
            </a:r>
            <a:r>
              <a:rPr lang="es-ES" sz="1600" dirty="0">
                <a:latin typeface="Calibri" panose="020F0502020204030204" pitchFamily="34" charset="0"/>
              </a:rPr>
              <a:t>, al inicio, una </a:t>
            </a:r>
            <a:r>
              <a:rPr lang="es-ES" sz="1600" u="sng" dirty="0">
                <a:latin typeface="Calibri" panose="020F0502020204030204" pitchFamily="34" charset="0"/>
              </a:rPr>
              <a:t>explicación suficiente </a:t>
            </a:r>
            <a:r>
              <a:rPr lang="es-ES" sz="1600" dirty="0">
                <a:latin typeface="Calibri" panose="020F0502020204030204" pitchFamily="34" charset="0"/>
              </a:rPr>
              <a:t>de qué hace y porqué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   Algoritmo dinámico: Algoritmo de reversión a la media del Alpha de Jensen.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   Tomando como válida la teoría económica de reversión a la media, calculamos los percentiles del Alpha</a:t>
            </a: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   de Jensen, considerando como compra el percentil 15 y como venta el percentil 85…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   Los parámetros que hacen dinámico al algoritmo son el percentil de entrada, la ventana… </a:t>
            </a: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   Cómo consigo que sean dinámicos…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Debes mandar las órdenes, para en día en curso, entre las </a:t>
            </a:r>
            <a:r>
              <a:rPr lang="es-ES" sz="1600" dirty="0">
                <a:solidFill>
                  <a:schemeClr val="accent6"/>
                </a:solidFill>
                <a:latin typeface="Calibri" panose="020F0502020204030204" pitchFamily="34" charset="0"/>
              </a:rPr>
              <a:t>7 y las 8:59 </a:t>
            </a:r>
            <a:r>
              <a:rPr lang="es-ES" sz="1600" dirty="0">
                <a:latin typeface="Calibri" panose="020F0502020204030204" pitchFamily="34" charset="0"/>
              </a:rPr>
              <a:t>de la mañana (antes de apertura)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Son 3 algoritmos en 3 índices: deberás indicar qué operaciones quieres realizar para cada uno de ellos.</a:t>
            </a:r>
          </a:p>
          <a:p>
            <a:pPr algn="just"/>
            <a:endParaRPr lang="es-ES" sz="1200" dirty="0"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latin typeface="Calibri" panose="020F0502020204030204" pitchFamily="34" charset="0"/>
              </a:rPr>
              <a:t>Webs importantes</a:t>
            </a:r>
          </a:p>
          <a:p>
            <a:pPr algn="just"/>
            <a:endParaRPr lang="es-ES" sz="500" dirty="0">
              <a:latin typeface="Calibri" panose="020F0502020204030204" pitchFamily="34" charset="0"/>
            </a:endParaRPr>
          </a:p>
          <a:p>
            <a:pPr algn="just"/>
            <a:r>
              <a:rPr lang="es-ES" sz="1200" dirty="0">
                <a:hlinkClick r:id="rId2"/>
              </a:rPr>
              <a:t>https://gitlab.com/miax/competi_algoritmos/-/tree/master</a:t>
            </a:r>
            <a:r>
              <a:rPr lang="es-ES" sz="1200" dirty="0"/>
              <a:t> (</a:t>
            </a:r>
            <a:r>
              <a:rPr lang="es-ES" sz="1200" dirty="0" err="1"/>
              <a:t>github</a:t>
            </a:r>
            <a:r>
              <a:rPr lang="es-ES" sz="1200" dirty="0"/>
              <a:t> con ejemplos en R y Python)</a:t>
            </a:r>
          </a:p>
          <a:p>
            <a:pPr algn="just"/>
            <a:endParaRPr lang="es-ES" sz="1200" dirty="0">
              <a:latin typeface="Calibri" panose="020F0502020204030204" pitchFamily="34" charset="0"/>
            </a:endParaRPr>
          </a:p>
          <a:p>
            <a:pPr algn="just"/>
            <a:r>
              <a:rPr lang="es-ES" sz="1050" dirty="0">
                <a:hlinkClick r:id="rId3"/>
              </a:rPr>
              <a:t>https://web-api-miax-jog4ew3z3q-ew.a.run.app/docs</a:t>
            </a:r>
            <a:r>
              <a:rPr lang="es-ES" sz="1050" dirty="0"/>
              <a:t> (documentación de la API)</a:t>
            </a:r>
            <a:endParaRPr lang="es-ES" sz="1200" dirty="0">
              <a:latin typeface="Calibri" panose="020F0502020204030204" pitchFamily="34" charset="0"/>
            </a:endParaRPr>
          </a:p>
          <a:p>
            <a:pPr algn="just"/>
            <a:endParaRPr lang="es-ES" sz="1200" dirty="0">
              <a:latin typeface="Calibri" panose="020F0502020204030204" pitchFamily="34" charset="0"/>
            </a:endParaRPr>
          </a:p>
          <a:p>
            <a:pPr algn="just"/>
            <a:r>
              <a:rPr lang="es-ES" sz="1050" dirty="0">
                <a:hlinkClick r:id="rId4"/>
              </a:rPr>
              <a:t>https://front-jog4ew3z3q-ew.a.run.app/login</a:t>
            </a:r>
            <a:r>
              <a:rPr lang="es-ES" sz="1200" dirty="0">
                <a:latin typeface="Calibri" panose="020F0502020204030204" pitchFamily="34" charset="0"/>
              </a:rPr>
              <a:t> (web de la competición en donde podrás ver el progreso de tus algoritmos y el de tus compañeros)</a:t>
            </a:r>
          </a:p>
          <a:p>
            <a:pPr algn="just"/>
            <a:endParaRPr lang="es-ES" sz="1200" dirty="0">
              <a:latin typeface="Calibri" panose="020F0502020204030204" pitchFamily="34" charset="0"/>
            </a:endParaRPr>
          </a:p>
          <a:p>
            <a:pPr algn="just"/>
            <a:endParaRPr lang="es-ES" sz="1600" dirty="0">
              <a:latin typeface="Calibri" panose="020F0502020204030204" pitchFamily="34" charset="0"/>
            </a:endParaRP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5F06F556-F7B1-4DA0-A175-1C2A4F252A79}"/>
              </a:ext>
            </a:extLst>
          </p:cNvPr>
          <p:cNvSpPr txBox="1">
            <a:spLocks/>
          </p:cNvSpPr>
          <p:nvPr/>
        </p:nvSpPr>
        <p:spPr bwMode="auto">
          <a:xfrm>
            <a:off x="951938" y="408929"/>
            <a:ext cx="7525095" cy="59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3217" tIns="23217" rIns="23217" bIns="23217"/>
          <a:lstStyle/>
          <a:p>
            <a:pPr algn="l" eaLnBrk="1">
              <a:defRPr/>
            </a:pP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Reglas</a:t>
            </a:r>
            <a:r>
              <a:rPr lang="en-US" altLang="x-none" sz="2194" dirty="0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 de la </a:t>
            </a:r>
            <a:r>
              <a:rPr lang="en-US" altLang="x-none" sz="2194" dirty="0" err="1">
                <a:solidFill>
                  <a:srgbClr val="003F72"/>
                </a:solidFill>
                <a:latin typeface="Century Gothic" panose="020B0502020202020204" pitchFamily="34" charset="0"/>
                <a:ea typeface="Dosis" charset="0"/>
                <a:cs typeface="GothamBold"/>
                <a:sym typeface="Poppins Medium" charset="0"/>
              </a:rPr>
              <a:t>práctica</a:t>
            </a:r>
            <a:endParaRPr lang="x-none" altLang="x-none" sz="1600" dirty="0">
              <a:solidFill>
                <a:srgbClr val="003F72"/>
              </a:solidFill>
              <a:latin typeface="Century Gothic" panose="020B0502020202020204" pitchFamily="34" charset="0"/>
              <a:ea typeface="Dosis" charset="0"/>
              <a:cs typeface="GothamBold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7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8FC712-0AE7-4563-B9E0-65CA012B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92"/>
            <a:ext cx="9906000" cy="5718654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E39EE5B-DB73-4D1D-B7C1-5B5885EC28D1}"/>
              </a:ext>
            </a:extLst>
          </p:cNvPr>
          <p:cNvSpPr/>
          <p:nvPr/>
        </p:nvSpPr>
        <p:spPr>
          <a:xfrm>
            <a:off x="6368618" y="4123917"/>
            <a:ext cx="665826" cy="17178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48166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theme/theme1.xml><?xml version="1.0" encoding="utf-8"?>
<a:theme xmlns:a="http://schemas.openxmlformats.org/drawingml/2006/main" name="1_Office Theme">
  <a:themeElements>
    <a:clrScheme name="BME InnTech">
      <a:dk1>
        <a:srgbClr val="002F5F"/>
      </a:dk1>
      <a:lt1>
        <a:sysClr val="window" lastClr="FFFFFF"/>
      </a:lt1>
      <a:dk2>
        <a:srgbClr val="9A9B9C"/>
      </a:dk2>
      <a:lt2>
        <a:srgbClr val="FCFCFC"/>
      </a:lt2>
      <a:accent1>
        <a:srgbClr val="1B6AA3"/>
      </a:accent1>
      <a:accent2>
        <a:srgbClr val="00A1DE"/>
      </a:accent2>
      <a:accent3>
        <a:srgbClr val="C0D7E4"/>
      </a:accent3>
      <a:accent4>
        <a:srgbClr val="5E5E5E"/>
      </a:accent4>
      <a:accent5>
        <a:srgbClr val="9A9B9C"/>
      </a:accent5>
      <a:accent6>
        <a:srgbClr val="000000"/>
      </a:accent6>
      <a:hlink>
        <a:srgbClr val="277EAD"/>
      </a:hlink>
      <a:folHlink>
        <a:srgbClr val="002F5F"/>
      </a:folHlink>
    </a:clrScheme>
    <a:fontScheme name="Mayas Fonts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E.potx" id="{05483C2F-6909-4F8F-AC91-93D65E9B99AB}" vid="{9EC8E9B3-CEEF-4925-9C5C-F025F8639598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476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476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13025</TotalTime>
  <Words>740</Words>
  <Application>Microsoft Office PowerPoint</Application>
  <PresentationFormat>A4 (210 x 297 mm)</PresentationFormat>
  <Paragraphs>81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Century Gothic</vt:lpstr>
      <vt:lpstr>Gotham Bold</vt:lpstr>
      <vt:lpstr>Helvetica Neue</vt:lpstr>
      <vt:lpstr>Poppins</vt:lpstr>
      <vt:lpstr>Source Sans Pro Light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THE FINANCIAL SECTOR THROUGH DIGITAL</dc:title>
  <dc:subject/>
  <dc:creator>BME INNTECH</dc:creator>
  <cp:keywords/>
  <dc:description/>
  <cp:lastModifiedBy>Guillermo Melendez Alonso</cp:lastModifiedBy>
  <cp:revision>639</cp:revision>
  <cp:lastPrinted>2018-06-05T15:06:27Z</cp:lastPrinted>
  <dcterms:modified xsi:type="dcterms:W3CDTF">2022-07-02T06:39:50Z</dcterms:modified>
  <cp:category/>
</cp:coreProperties>
</file>